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29" r:id="rId4"/>
    <p:sldMasterId id="2147483830" r:id="rId5"/>
    <p:sldMasterId id="2147483831" r:id="rId6"/>
    <p:sldMasterId id="2147483832" r:id="rId7"/>
    <p:sldMasterId id="2147483833" r:id="rId8"/>
    <p:sldMasterId id="2147483834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Montserrat ExtraLight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3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Medium-bold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1.xml"/><Relationship Id="rId33" Type="http://schemas.openxmlformats.org/officeDocument/2006/relationships/font" Target="fonts/MontserratExtraLight-bold.fntdata"/><Relationship Id="rId10" Type="http://schemas.openxmlformats.org/officeDocument/2006/relationships/notesMaster" Target="notesMasters/notesMaster1.xml"/><Relationship Id="rId32" Type="http://schemas.openxmlformats.org/officeDocument/2006/relationships/font" Target="fonts/MontserratExtraLight-regular.fntdata"/><Relationship Id="rId13" Type="http://schemas.openxmlformats.org/officeDocument/2006/relationships/slide" Target="slides/slide3.xml"/><Relationship Id="rId35" Type="http://schemas.openxmlformats.org/officeDocument/2006/relationships/font" Target="fonts/MontserratExtraLight-boldItalic.fntdata"/><Relationship Id="rId12" Type="http://schemas.openxmlformats.org/officeDocument/2006/relationships/slide" Target="slides/slide2.xml"/><Relationship Id="rId34" Type="http://schemas.openxmlformats.org/officeDocument/2006/relationships/font" Target="fonts/MontserratExtraLight-italic.fntdata"/><Relationship Id="rId15" Type="http://schemas.openxmlformats.org/officeDocument/2006/relationships/slide" Target="slides/slide5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4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bb1a3a7ea0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bb1a3a7ea0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bd447d049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bd447d049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bb1a3a7ea0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bb1a3a7ea0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bbb3ef3a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bbb3ef3a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bb1a3a7ea0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2bb1a3a7ea0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bb1a3a7ea0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bb1a3a7ea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bd447d049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bd447d049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bb1a3a7ea0_0_1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bb1a3a7ea0_0_1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bd447d049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bd447d04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bd447d049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bd447d04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bbb3ef3a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bbb3ef3a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bbb3ef3a1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bbb3ef3a1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bd447d049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bd447d049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jp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jp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7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1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0" name="Google Shape;430;p10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10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2" name="Google Shape;432;p10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3" name="Google Shape;433;p10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6" name="Google Shape;436;p10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7" name="Google Shape;437;p10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10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9" name="Google Shape;439;p10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0" name="Google Shape;440;p10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10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2" name="Google Shape;442;p10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3" name="Google Shape;443;p10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0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10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7" name="Google Shape;447;p10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10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9" name="Google Shape;449;p10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0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10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10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10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10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7" name="Google Shape;457;p10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8" name="Google Shape;458;p10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9" name="Google Shape;459;p10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0" name="Google Shape;460;p10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10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2" name="Google Shape;462;p10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10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10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7" name="Google Shape;467;p11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11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9" name="Google Shape;469;p11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0" name="Google Shape;470;p11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1" name="Google Shape;471;p11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2" name="Google Shape;472;p11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3" name="Google Shape;473;p11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4" name="Google Shape;474;p11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1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1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1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1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1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1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11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1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9" name="Google Shape;489;p11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0" name="Google Shape;490;p11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3" name="Google Shape;493;p1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6" name="Google Shape;496;p11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2" name="Google Shape;502;p119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2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5" name="Google Shape;505;p120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2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" name="Google Shape;509;p12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2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2" name="Google Shape;512;p122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3" name="Google Shape;513;p122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2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8" name="Google Shape;518;p12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2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21" name="Google Shape;52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26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5" name="Google Shape;525;p126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12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2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1" name="Google Shape;531;p12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5" name="Google Shape;535;p13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8" name="Google Shape;538;p13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9" name="Google Shape;539;p13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13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13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2" name="Google Shape;542;p13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3" name="Google Shape;543;p131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31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5" name="Google Shape;545;p131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8" name="Google Shape;548;p13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3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1" name="Google Shape;551;p13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3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4" name="Google Shape;554;p13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5" name="Google Shape;555;p13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6" name="Google Shape;556;p13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7" name="Google Shape;557;p13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0" name="Google Shape;560;p13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1" name="Google Shape;561;p13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2" name="Google Shape;562;p13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13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4" name="Google Shape;564;p135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5" name="Google Shape;565;p135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3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8" name="Google Shape;568;p13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3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4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41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9" name="Google Shape;579;p141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141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1" name="Google Shape;581;p141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2" name="Google Shape;582;p141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142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6" name="Google Shape;586;p142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7" name="Google Shape;587;p142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142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9" name="Google Shape;589;p142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0" name="Google Shape;590;p142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1" name="Google Shape;591;p142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2" name="Google Shape;592;p142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43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5" name="Google Shape;595;p143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6" name="Google Shape;596;p143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7" name="Google Shape;597;p143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8" name="Google Shape;598;p143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9" name="Google Shape;599;p143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2" name="Google Shape;602;p14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3" name="Google Shape;603;p14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4" name="Google Shape;604;p14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5" name="Google Shape;605;p14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6" name="Google Shape;606;p14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7" name="Google Shape;607;p14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8" name="Google Shape;608;p14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14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0" name="Google Shape;610;p14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1" name="Google Shape;611;p14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2" name="Google Shape;612;p14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3" name="Google Shape;613;p14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4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6" name="Google Shape;616;p14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7" name="Google Shape;617;p14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8" name="Google Shape;618;p14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9" name="Google Shape;619;p14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0" name="Google Shape;620;p14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1" name="Google Shape;621;p14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2" name="Google Shape;622;p14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3" name="Google Shape;623;p14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4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6" name="Google Shape;626;p1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9" name="Google Shape;629;p14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4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2" name="Google Shape;632;p14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4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5" name="Google Shape;635;p14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5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8" name="Google Shape;638;p15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9" name="Google Shape;639;p15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2" name="Google Shape;642;p15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5" name="Google Shape;645;p15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5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1" name="Google Shape;651;p15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4" name="Google Shape;654;p15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5" name="Google Shape;655;p15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5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8" name="Google Shape;658;p15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1" name="Google Shape;661;p15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2" name="Google Shape;662;p15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5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7" name="Google Shape;667;p15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670" name="Google Shape;67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6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4" name="Google Shape;674;p16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5" name="Google Shape;675;p16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6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6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0" name="Google Shape;680;p16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6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4" name="Google Shape;684;p16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6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7" name="Google Shape;687;p16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8" name="Google Shape;688;p16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9" name="Google Shape;689;p16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0" name="Google Shape;690;p16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1" name="Google Shape;691;p16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2" name="Google Shape;692;p16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3" name="Google Shape;693;p16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4" name="Google Shape;694;p16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6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7" name="Google Shape;697;p16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6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0" name="Google Shape;700;p16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6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3" name="Google Shape;703;p16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4" name="Google Shape;704;p16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5" name="Google Shape;705;p16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6" name="Google Shape;706;p16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7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9" name="Google Shape;709;p17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0" name="Google Shape;710;p17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1" name="Google Shape;711;p17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2" name="Google Shape;712;p17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3" name="Google Shape;713;p17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4" name="Google Shape;714;p17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7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7" name="Google Shape;717;p17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7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7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7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7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7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8" name="Google Shape;728;p17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9" name="Google Shape;729;p17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0" name="Google Shape;730;p17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1" name="Google Shape;731;p17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4" name="Google Shape;734;p17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5" name="Google Shape;735;p17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6" name="Google Shape;736;p17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7" name="Google Shape;737;p17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8" name="Google Shape;738;p17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9" name="Google Shape;739;p17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0" name="Google Shape;740;p17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1" name="Google Shape;741;p17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7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4" name="Google Shape;744;p17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5" name="Google Shape;745;p17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17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7" name="Google Shape;747;p17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8" name="Google Shape;748;p17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7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1" name="Google Shape;751;p17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2" name="Google Shape;752;p17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3" name="Google Shape;753;p17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4" name="Google Shape;754;p17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5" name="Google Shape;755;p17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6" name="Google Shape;756;p17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7" name="Google Shape;757;p17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8" name="Google Shape;758;p17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9" name="Google Shape;759;p17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0" name="Google Shape;760;p17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1" name="Google Shape;761;p17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2" name="Google Shape;762;p17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8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5" name="Google Shape;765;p18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6" name="Google Shape;766;p18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7" name="Google Shape;767;p18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8" name="Google Shape;768;p18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9" name="Google Shape;769;p18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0" name="Google Shape;770;p18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1" name="Google Shape;771;p18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2" name="Google Shape;772;p18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8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5" name="Google Shape;775;p1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8" name="Google Shape;778;p18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8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1" name="Google Shape;781;p18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8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4" name="Google Shape;784;p18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8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7" name="Google Shape;787;p18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8" name="Google Shape;788;p18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74" name="Google Shape;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8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1" name="Google Shape;791;p18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8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4" name="Google Shape;794;p18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6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6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36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37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7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7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7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38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38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8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39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9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39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39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9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9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9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0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40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40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40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42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45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7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49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0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50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0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5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52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52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4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54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23" name="Google Shape;2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6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7" name="Google Shape;227;p56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5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5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60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1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61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61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p61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61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61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61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61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61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2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62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6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4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64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64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64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6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5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65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65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65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6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65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65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6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66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1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71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71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71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71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72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72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72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72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72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72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72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72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3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73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8" name="Google Shape;298;p73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73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73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73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74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74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74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7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74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74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74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74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74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74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74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74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1" name="Google Shape;341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81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82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4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84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5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85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7" name="Google Shape;357;p85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86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8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8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8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9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72" name="Google Shape;37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6" name="Google Shape;376;p9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7" name="Google Shape;377;p9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9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9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6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96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96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96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96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96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96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5" name="Google Shape;395;p96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96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7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9" name="Google Shape;399;p97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98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98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9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99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99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7" name="Google Shape;407;p99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9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10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10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3" name="Google Shape;413;p10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10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10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0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9" name="Google Shape;419;p10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0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0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74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58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92.xml"/><Relationship Id="rId35" Type="http://schemas.openxmlformats.org/officeDocument/2006/relationships/theme" Target="../theme/theme7.xml"/><Relationship Id="rId12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26.xml"/><Relationship Id="rId35" Type="http://schemas.openxmlformats.org/officeDocument/2006/relationships/theme" Target="../theme/theme5.xml"/><Relationship Id="rId12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1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68.xml"/><Relationship Id="rId24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26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55.xml"/><Relationship Id="rId31" Type="http://schemas.openxmlformats.org/officeDocument/2006/relationships/slideLayout" Target="../slideLayouts/slideLayout178.xml"/><Relationship Id="rId3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58.xml"/><Relationship Id="rId33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57.xml"/><Relationship Id="rId3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60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159.xml"/><Relationship Id="rId34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0" name="Google Shape;350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9" name="Google Shape;499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8" name="Google Shape;648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  <p:sldLayoutId id="2147483819" r:id="rId25"/>
    <p:sldLayoutId id="2147483820" r:id="rId26"/>
    <p:sldLayoutId id="2147483821" r:id="rId27"/>
    <p:sldLayoutId id="2147483822" r:id="rId28"/>
    <p:sldLayoutId id="2147483823" r:id="rId29"/>
    <p:sldLayoutId id="2147483824" r:id="rId30"/>
    <p:sldLayoutId id="2147483825" r:id="rId31"/>
    <p:sldLayoutId id="2147483826" r:id="rId32"/>
    <p:sldLayoutId id="2147483827" r:id="rId33"/>
    <p:sldLayoutId id="2147483828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6.jp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jpg"/><Relationship Id="rId4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6.jpg"/><Relationship Id="rId5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6.jpg"/><Relationship Id="rId5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6.jpg"/><Relationship Id="rId5" Type="http://schemas.openxmlformats.org/officeDocument/2006/relationships/image" Target="../media/image51.png"/><Relationship Id="rId6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88"/>
          <p:cNvSpPr txBox="1"/>
          <p:nvPr>
            <p:ph type="ctrTitle"/>
          </p:nvPr>
        </p:nvSpPr>
        <p:spPr>
          <a:xfrm>
            <a:off x="1230000" y="1177250"/>
            <a:ext cx="66840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Discovery</a:t>
            </a:r>
            <a:endParaRPr/>
          </a:p>
        </p:txBody>
      </p:sp>
      <p:sp>
        <p:nvSpPr>
          <p:cNvPr id="800" name="Google Shape;800;p188"/>
          <p:cNvSpPr txBox="1"/>
          <p:nvPr>
            <p:ph idx="1" type="subTitle"/>
          </p:nvPr>
        </p:nvSpPr>
        <p:spPr>
          <a:xfrm>
            <a:off x="2712900" y="3860750"/>
            <a:ext cx="37182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CEO: Rachel Evans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CTO: Sophie Tanker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CFO: Andra Buchan</a:t>
            </a:r>
            <a:endParaRPr/>
          </a:p>
        </p:txBody>
      </p:sp>
      <p:sp>
        <p:nvSpPr>
          <p:cNvPr id="801" name="Google Shape;801;p188"/>
          <p:cNvSpPr txBox="1"/>
          <p:nvPr>
            <p:ph type="ctrTitle"/>
          </p:nvPr>
        </p:nvSpPr>
        <p:spPr>
          <a:xfrm>
            <a:off x="2941650" y="1971450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WEEK SIX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802" name="Google Shape;802;p188"/>
          <p:cNvCxnSpPr/>
          <p:nvPr/>
        </p:nvCxnSpPr>
        <p:spPr>
          <a:xfrm>
            <a:off x="3190500" y="18219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03" name="Google Shape;803;p188"/>
          <p:cNvPicPr preferRelativeResize="0"/>
          <p:nvPr/>
        </p:nvPicPr>
        <p:blipFill rotWithShape="1">
          <a:blip r:embed="rId3">
            <a:alphaModFix/>
          </a:blip>
          <a:srcRect b="18938" l="1226" r="5158" t="47457"/>
          <a:stretch/>
        </p:blipFill>
        <p:spPr>
          <a:xfrm>
            <a:off x="2133725" y="2647400"/>
            <a:ext cx="4876557" cy="10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97"/>
          <p:cNvSpPr txBox="1"/>
          <p:nvPr/>
        </p:nvSpPr>
        <p:spPr>
          <a:xfrm>
            <a:off x="463075" y="134425"/>
            <a:ext cx="84732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WOULD </a:t>
            </a: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RESPONDENTS</a:t>
            </a: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PROVIDE A DNA SAMPLE?</a:t>
            </a:r>
            <a:endParaRPr sz="24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82" name="Google Shape;882;p197"/>
          <p:cNvPicPr preferRelativeResize="0"/>
          <p:nvPr/>
        </p:nvPicPr>
        <p:blipFill rotWithShape="1">
          <a:blip r:embed="rId4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measures would make you feel the most comfortable when providing a genetic sample? (You may select multiple). Number of responses: 20 responses." id="883" name="Google Shape;883;p197" title="What measures would make you feel the most comfortable when providing a genetic sample? (You may select multiple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75" y="649825"/>
            <a:ext cx="6013251" cy="30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97"/>
          <p:cNvSpPr/>
          <p:nvPr/>
        </p:nvSpPr>
        <p:spPr>
          <a:xfrm>
            <a:off x="885500" y="3435000"/>
            <a:ext cx="6013200" cy="165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orms response chart. Question title: What measures would make you feel the most comfortable when providing a genetic sample? (You may select multiple). Number of responses: 8 responses." id="885" name="Google Shape;885;p197" title="What measures would make you feel the most comfortable when providing a genetic sample? (You may select multiple)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0025" y="3532748"/>
            <a:ext cx="2869924" cy="145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measures would make you feel the most comfortable when providing a genetic sample? (You may select multiple). Number of responses: 13 responses." id="886" name="Google Shape;886;p197" title="What measures would make you feel the most comfortable when providing a genetic sample? (You may select multiple)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6500" y="3532750"/>
            <a:ext cx="2869944" cy="14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97"/>
          <p:cNvSpPr txBox="1"/>
          <p:nvPr/>
        </p:nvSpPr>
        <p:spPr>
          <a:xfrm>
            <a:off x="6476325" y="814325"/>
            <a:ext cx="2571600" cy="27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Most popular choices across three weeks: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Legally enforceable contract preventing the sale or transfer of genetic data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Disposal of the sample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Legally enforceable contract ensuring anonymity during sample processing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9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</a:t>
            </a:r>
            <a:endParaRPr/>
          </a:p>
        </p:txBody>
      </p:sp>
      <p:cxnSp>
        <p:nvCxnSpPr>
          <p:cNvPr id="893" name="Google Shape;893;p19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894" name="Google Shape;894;p198"/>
          <p:cNvCxnSpPr/>
          <p:nvPr/>
        </p:nvCxnSpPr>
        <p:spPr>
          <a:xfrm>
            <a:off x="1348500" y="2837397"/>
            <a:ext cx="6447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895" name="Google Shape;895;p198"/>
          <p:cNvCxnSpPr/>
          <p:nvPr/>
        </p:nvCxnSpPr>
        <p:spPr>
          <a:xfrm>
            <a:off x="4572000" y="1386422"/>
            <a:ext cx="0" cy="296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96" name="Google Shape;896;p198"/>
          <p:cNvPicPr preferRelativeResize="0"/>
          <p:nvPr/>
        </p:nvPicPr>
        <p:blipFill rotWithShape="1">
          <a:blip r:embed="rId3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98"/>
          <p:cNvSpPr txBox="1"/>
          <p:nvPr/>
        </p:nvSpPr>
        <p:spPr>
          <a:xfrm>
            <a:off x="1348500" y="159620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 don't hate the use of vitamins for specific deficiencies. Stuffing everyone with vitamins randomly sounds not very scientific or ethical.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8" name="Google Shape;898;p198"/>
          <p:cNvSpPr txBox="1"/>
          <p:nvPr/>
        </p:nvSpPr>
        <p:spPr>
          <a:xfrm>
            <a:off x="1348500" y="3047200"/>
            <a:ext cx="30000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 love the concept of your product! I would definitely look more into it since my family does have a history of high blood pressure (myself included).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99" name="Google Shape;899;p198"/>
          <p:cNvSpPr txBox="1"/>
          <p:nvPr/>
        </p:nvSpPr>
        <p:spPr>
          <a:xfrm>
            <a:off x="4795511" y="1702113"/>
            <a:ext cx="3000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None of these would make me comfortable providing a genetic sample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00" name="Google Shape;900;p198"/>
          <p:cNvSpPr txBox="1"/>
          <p:nvPr/>
        </p:nvSpPr>
        <p:spPr>
          <a:xfrm>
            <a:off x="4937145" y="3153075"/>
            <a:ext cx="3000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Highly interesting topic, nice set of questions and scale nicely!! good job!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99"/>
          <p:cNvSpPr txBox="1"/>
          <p:nvPr>
            <p:ph idx="1" type="subTitle"/>
          </p:nvPr>
        </p:nvSpPr>
        <p:spPr>
          <a:xfrm>
            <a:off x="542625" y="1386425"/>
            <a:ext cx="7076700" cy="21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</a:t>
            </a:r>
            <a:r>
              <a:rPr lang="en" sz="1800">
                <a:solidFill>
                  <a:schemeClr val="dk2"/>
                </a:solidFill>
              </a:rPr>
              <a:t>onthly cost between $45 and $60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One-time DNA sampling cost between $100 and $200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Option to get supplements without genetic testing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Option for users to choose their own supplements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6" name="Google Shape;906;p19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00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cxnSp>
        <p:nvCxnSpPr>
          <p:cNvPr id="912" name="Google Shape;912;p200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913" name="Google Shape;913;p200"/>
          <p:cNvPicPr preferRelativeResize="0"/>
          <p:nvPr/>
        </p:nvPicPr>
        <p:blipFill rotWithShape="1">
          <a:blip r:embed="rId3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89"/>
          <p:cNvSpPr txBox="1"/>
          <p:nvPr>
            <p:ph type="title"/>
          </p:nvPr>
        </p:nvSpPr>
        <p:spPr>
          <a:xfrm>
            <a:off x="938500" y="445025"/>
            <a:ext cx="5735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INFORMATION</a:t>
            </a:r>
            <a:endParaRPr/>
          </a:p>
        </p:txBody>
      </p:sp>
      <p:cxnSp>
        <p:nvCxnSpPr>
          <p:cNvPr id="809" name="Google Shape;809;p18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10" name="Google Shape;810;p189"/>
          <p:cNvPicPr preferRelativeResize="0"/>
          <p:nvPr/>
        </p:nvPicPr>
        <p:blipFill rotWithShape="1">
          <a:blip r:embed="rId3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is your gender identity?. Number of responses: 9 responses." id="811" name="Google Shape;811;p189" title="What is your gender identity?"/>
          <p:cNvPicPr preferRelativeResize="0"/>
          <p:nvPr/>
        </p:nvPicPr>
        <p:blipFill rotWithShape="1">
          <a:blip r:embed="rId4">
            <a:alphaModFix/>
          </a:blip>
          <a:srcRect b="0" l="0" r="14602" t="0"/>
          <a:stretch/>
        </p:blipFill>
        <p:spPr>
          <a:xfrm>
            <a:off x="152400" y="960422"/>
            <a:ext cx="4063498" cy="20097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is your highest level of education?. Number of responses: 9 responses." id="812" name="Google Shape;812;p189" title="What is your highest level of education?"/>
          <p:cNvPicPr preferRelativeResize="0"/>
          <p:nvPr/>
        </p:nvPicPr>
        <p:blipFill rotWithShape="1">
          <a:blip r:embed="rId5">
            <a:alphaModFix/>
          </a:blip>
          <a:srcRect b="0" l="0" r="12010" t="0"/>
          <a:stretch/>
        </p:blipFill>
        <p:spPr>
          <a:xfrm>
            <a:off x="4361025" y="937175"/>
            <a:ext cx="4284201" cy="2056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is your age?. Number of responses: 9 responses." id="813" name="Google Shape;813;p189" title="What is your age?"/>
          <p:cNvPicPr preferRelativeResize="0"/>
          <p:nvPr/>
        </p:nvPicPr>
        <p:blipFill rotWithShape="1">
          <a:blip r:embed="rId6">
            <a:alphaModFix/>
          </a:blip>
          <a:srcRect b="0" l="0" r="16812" t="0"/>
          <a:stretch/>
        </p:blipFill>
        <p:spPr>
          <a:xfrm>
            <a:off x="152400" y="3038350"/>
            <a:ext cx="3863900" cy="1961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What is your race/ethnicity?. Number of responses: 9 responses." id="814" name="Google Shape;814;p189" title="What is your race/ethnicity?"/>
          <p:cNvPicPr preferRelativeResize="0"/>
          <p:nvPr/>
        </p:nvPicPr>
        <p:blipFill rotWithShape="1">
          <a:blip r:embed="rId7">
            <a:alphaModFix/>
          </a:blip>
          <a:srcRect b="0" l="1666" r="7292" t="0"/>
          <a:stretch/>
        </p:blipFill>
        <p:spPr>
          <a:xfrm>
            <a:off x="4076313" y="3038350"/>
            <a:ext cx="4228362" cy="1961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90"/>
          <p:cNvSpPr txBox="1"/>
          <p:nvPr>
            <p:ph type="title"/>
          </p:nvPr>
        </p:nvSpPr>
        <p:spPr>
          <a:xfrm>
            <a:off x="5548300" y="1631300"/>
            <a:ext cx="3450600" cy="20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ENDORSEMENT?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Medical professional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vs. family/friend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20" name="Google Shape;820;p190"/>
          <p:cNvPicPr preferRelativeResize="0"/>
          <p:nvPr/>
        </p:nvPicPr>
        <p:blipFill rotWithShape="1">
          <a:blip r:embed="rId3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If a medical professional (unaffiliated with ansora) were to endorse our product, would you be more likely to subscribe?. Number of responses: 20 responses." id="821" name="Google Shape;821;p190" title="If a medical professional (unaffiliated with ansora) were to endorse our product, would you be more likely to subscribe?"/>
          <p:cNvPicPr preferRelativeResize="0"/>
          <p:nvPr/>
        </p:nvPicPr>
        <p:blipFill rotWithShape="1">
          <a:blip r:embed="rId4">
            <a:alphaModFix/>
          </a:blip>
          <a:srcRect b="7859" l="0" r="0" t="0"/>
          <a:stretch/>
        </p:blipFill>
        <p:spPr>
          <a:xfrm>
            <a:off x="231100" y="179425"/>
            <a:ext cx="5114573" cy="2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90"/>
          <p:cNvSpPr/>
          <p:nvPr/>
        </p:nvSpPr>
        <p:spPr>
          <a:xfrm>
            <a:off x="231100" y="2646750"/>
            <a:ext cx="5032200" cy="239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orms response chart. Question title: If a family member or friend (unaffiliated with ansora) were to endorse our product, would you be more likely to subscribe?. Number of responses: 20 responses." id="823" name="Google Shape;823;p190" title="If a family member or friend (unaffiliated with ansora) were to endorse our product, would you be more likely to subscribe?"/>
          <p:cNvPicPr preferRelativeResize="0"/>
          <p:nvPr/>
        </p:nvPicPr>
        <p:blipFill rotWithShape="1">
          <a:blip r:embed="rId5">
            <a:alphaModFix/>
          </a:blip>
          <a:srcRect b="9771" l="0" r="0" t="0"/>
          <a:stretch/>
        </p:blipFill>
        <p:spPr>
          <a:xfrm>
            <a:off x="318437" y="2730450"/>
            <a:ext cx="4857549" cy="22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8" name="Google Shape;828;p191"/>
          <p:cNvCxnSpPr/>
          <p:nvPr/>
        </p:nvCxnSpPr>
        <p:spPr>
          <a:xfrm>
            <a:off x="892050" y="4077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829" name="Google Shape;829;p191"/>
          <p:cNvSpPr txBox="1"/>
          <p:nvPr/>
        </p:nvSpPr>
        <p:spPr>
          <a:xfrm>
            <a:off x="792700" y="469850"/>
            <a:ext cx="5735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MONTHLY PRICE POINT</a:t>
            </a:r>
            <a:endParaRPr sz="24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30" name="Google Shape;830;p191"/>
          <p:cNvPicPr preferRelativeResize="0"/>
          <p:nvPr/>
        </p:nvPicPr>
        <p:blipFill rotWithShape="1">
          <a:blip r:embed="rId4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Keeping the above in mind, which of these prices would you expect to pay for monthly supplements that are personalized using individual DNA?. Number of responses: 18 responses." id="831" name="Google Shape;831;p191" title="Keeping the above in mind, which of these prices would you expect to pay for monthly supplements that are personalized using individual DNA?"/>
          <p:cNvPicPr preferRelativeResize="0"/>
          <p:nvPr/>
        </p:nvPicPr>
        <p:blipFill rotWithShape="1">
          <a:blip r:embed="rId5">
            <a:alphaModFix/>
          </a:blip>
          <a:srcRect b="4722" l="0" r="0" t="4111"/>
          <a:stretch/>
        </p:blipFill>
        <p:spPr>
          <a:xfrm>
            <a:off x="892050" y="2007050"/>
            <a:ext cx="6375997" cy="2648066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91"/>
          <p:cNvSpPr txBox="1"/>
          <p:nvPr/>
        </p:nvSpPr>
        <p:spPr>
          <a:xfrm>
            <a:off x="885475" y="985250"/>
            <a:ext cx="78645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Supplement subscriptions that are currently on the market usually cost between $40 - $100 for each month of pills. These pills use consumer-reported data to inform supplement selection.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7" name="Google Shape;837;p192"/>
          <p:cNvCxnSpPr/>
          <p:nvPr/>
        </p:nvCxnSpPr>
        <p:spPr>
          <a:xfrm>
            <a:off x="892050" y="4077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838" name="Google Shape;838;p192"/>
          <p:cNvSpPr txBox="1"/>
          <p:nvPr/>
        </p:nvSpPr>
        <p:spPr>
          <a:xfrm>
            <a:off x="792700" y="469850"/>
            <a:ext cx="5735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DNA TESTING </a:t>
            </a: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PRICE POINT</a:t>
            </a:r>
            <a:endParaRPr sz="24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39" name="Google Shape;839;p192"/>
          <p:cNvPicPr preferRelativeResize="0"/>
          <p:nvPr/>
        </p:nvPicPr>
        <p:blipFill rotWithShape="1">
          <a:blip r:embed="rId4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92"/>
          <p:cNvSpPr txBox="1"/>
          <p:nvPr/>
        </p:nvSpPr>
        <p:spPr>
          <a:xfrm>
            <a:off x="792700" y="985250"/>
            <a:ext cx="81435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DNA sampling currently on the market exists for a variety of reasons. Tracking ancestry, general health information, rare disease screening, confirming paternity, and even dog breed testing is readily available to consumers.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These tests are sold starting around $99, but depending on the specifics they can reach prices up to $899. The average price of these direct-to-consumer tests is $313.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orms response chart. Question title: Keeping the above in mind, how much would you expect to pay for one-time genetic microarray testing?. Number of responses: 20 responses." id="841" name="Google Shape;841;p192" title="Keeping the above in mind, how much would you expect to pay for one-time genetic microarray testing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2875" y="2622300"/>
            <a:ext cx="5003146" cy="22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93"/>
          <p:cNvSpPr txBox="1"/>
          <p:nvPr/>
        </p:nvSpPr>
        <p:spPr>
          <a:xfrm>
            <a:off x="881550" y="477700"/>
            <a:ext cx="73809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highlight>
                  <a:schemeClr val="dk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HAVE YOU STOPPED USING SUPPLEMENTS?</a:t>
            </a:r>
            <a:endParaRPr sz="2400">
              <a:solidFill>
                <a:srgbClr val="FFAB40"/>
              </a:solidFill>
              <a:highlight>
                <a:schemeClr val="dk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47" name="Google Shape;847;p19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descr="Forms response chart. Question title: Have you ever regularly taken supplements?. Number of responses: 18 responses." id="848" name="Google Shape;848;p193" title="Have you ever regularly taken supplements?"/>
          <p:cNvPicPr preferRelativeResize="0"/>
          <p:nvPr/>
        </p:nvPicPr>
        <p:blipFill rotWithShape="1">
          <a:blip r:embed="rId3">
            <a:alphaModFix/>
          </a:blip>
          <a:srcRect b="3288" l="1533" r="27815" t="0"/>
          <a:stretch/>
        </p:blipFill>
        <p:spPr>
          <a:xfrm>
            <a:off x="202200" y="1008475"/>
            <a:ext cx="4860032" cy="2809918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93"/>
          <p:cNvSpPr/>
          <p:nvPr/>
        </p:nvSpPr>
        <p:spPr>
          <a:xfrm>
            <a:off x="3354000" y="2417025"/>
            <a:ext cx="5699400" cy="262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orms response chart. Question title: Have you ever stopped taking supplements after using them for an extended period of time? (1 month+). Number of responses: 18 responses." id="850" name="Google Shape;850;p193" title="Have you ever stopped taking supplements after using them for an extended period of time? (1 month+)"/>
          <p:cNvPicPr preferRelativeResize="0"/>
          <p:nvPr/>
        </p:nvPicPr>
        <p:blipFill rotWithShape="1">
          <a:blip r:embed="rId4">
            <a:alphaModFix/>
          </a:blip>
          <a:srcRect b="3358" l="1395" r="985" t="3087"/>
          <a:stretch/>
        </p:blipFill>
        <p:spPr>
          <a:xfrm>
            <a:off x="3433162" y="2524100"/>
            <a:ext cx="5541074" cy="2419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94"/>
          <p:cNvSpPr txBox="1"/>
          <p:nvPr/>
        </p:nvSpPr>
        <p:spPr>
          <a:xfrm>
            <a:off x="881550" y="477700"/>
            <a:ext cx="73809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highlight>
                  <a:schemeClr val="dk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HAVE YOU STOPPED USING SUPPLEMENTS?</a:t>
            </a:r>
            <a:endParaRPr sz="2400">
              <a:solidFill>
                <a:srgbClr val="FFAB40"/>
              </a:solidFill>
              <a:highlight>
                <a:schemeClr val="dk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56" name="Google Shape;856;p19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descr="Forms response chart. Question title: Have you ever used a supplement subscription service?. Number of responses: 18 responses." id="857" name="Google Shape;857;p194" title="Have you ever used a supplement subscription service?"/>
          <p:cNvPicPr preferRelativeResize="0"/>
          <p:nvPr/>
        </p:nvPicPr>
        <p:blipFill rotWithShape="1">
          <a:blip r:embed="rId3">
            <a:alphaModFix/>
          </a:blip>
          <a:srcRect b="3864" l="1402" r="29152" t="0"/>
          <a:stretch/>
        </p:blipFill>
        <p:spPr>
          <a:xfrm>
            <a:off x="271475" y="1044100"/>
            <a:ext cx="4543027" cy="2656387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94"/>
          <p:cNvSpPr/>
          <p:nvPr/>
        </p:nvSpPr>
        <p:spPr>
          <a:xfrm>
            <a:off x="3354000" y="2314100"/>
            <a:ext cx="5699400" cy="272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orms response chart. Question title: If you said &quot;Yes&quot; to the previous question: &#10;Have you ever stopped using a supplement subscription service after using it for an extended period of time? (3 months+). Number of responses: 4 responses." id="859" name="Google Shape;859;p194" title="If you said &quot;Yes&quot; to the previous question: &#10;Have you ever stopped using a supplement subscription service after using it for an extended period of time? (3 months+)"/>
          <p:cNvPicPr preferRelativeResize="0"/>
          <p:nvPr/>
        </p:nvPicPr>
        <p:blipFill rotWithShape="1">
          <a:blip r:embed="rId4">
            <a:alphaModFix/>
          </a:blip>
          <a:srcRect b="2780" l="1625" r="1596" t="0"/>
          <a:stretch/>
        </p:blipFill>
        <p:spPr>
          <a:xfrm>
            <a:off x="3392150" y="2388988"/>
            <a:ext cx="5623101" cy="25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95"/>
          <p:cNvSpPr txBox="1"/>
          <p:nvPr/>
        </p:nvSpPr>
        <p:spPr>
          <a:xfrm>
            <a:off x="964075" y="477575"/>
            <a:ext cx="69531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highlight>
                  <a:schemeClr val="dk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HAVE YOU STOPPED SUPPLEMENTS?</a:t>
            </a:r>
            <a:endParaRPr sz="2400">
              <a:solidFill>
                <a:srgbClr val="FFAB40"/>
              </a:solidFill>
              <a:highlight>
                <a:schemeClr val="dk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865" name="Google Shape;865;p19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866" name="Google Shape;866;p195"/>
          <p:cNvSpPr txBox="1"/>
          <p:nvPr/>
        </p:nvSpPr>
        <p:spPr>
          <a:xfrm>
            <a:off x="1026200" y="1409775"/>
            <a:ext cx="69531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“Decided supplement wasn’t worth the expense”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“I didn’t feel it was any different to the supplements I already have”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“i dont like popping pills of any kind. Plus its hard to continue using something when you dont feel any effects after using for a while.”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“Too expensive and I ended up with too many”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1" name="Google Shape;871;p196"/>
          <p:cNvCxnSpPr/>
          <p:nvPr/>
        </p:nvCxnSpPr>
        <p:spPr>
          <a:xfrm>
            <a:off x="892050" y="4077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872" name="Google Shape;872;p196"/>
          <p:cNvSpPr txBox="1"/>
          <p:nvPr/>
        </p:nvSpPr>
        <p:spPr>
          <a:xfrm>
            <a:off x="792700" y="469850"/>
            <a:ext cx="5735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NUTRITION AND FAMILY HISTORY</a:t>
            </a:r>
            <a:endParaRPr sz="240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73" name="Google Shape;873;p196"/>
          <p:cNvPicPr preferRelativeResize="0"/>
          <p:nvPr/>
        </p:nvPicPr>
        <p:blipFill rotWithShape="1">
          <a:blip r:embed="rId4">
            <a:alphaModFix/>
          </a:blip>
          <a:srcRect b="20880" l="2439" r="80871" t="50608"/>
          <a:stretch/>
        </p:blipFill>
        <p:spPr>
          <a:xfrm>
            <a:off x="8364675" y="4317850"/>
            <a:ext cx="571501" cy="57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s response chart. Question title: Do you know if you or your family are pre-disposed to any genetic conditions?. Number of responses: 20 responses." id="874" name="Google Shape;874;p196" title="Do you know if you or your family are pre-disposed to any genetic conditions?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150" y="1047351"/>
            <a:ext cx="5548698" cy="23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96"/>
          <p:cNvSpPr/>
          <p:nvPr/>
        </p:nvSpPr>
        <p:spPr>
          <a:xfrm>
            <a:off x="3382700" y="2402725"/>
            <a:ext cx="5670600" cy="263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orms response chart. Question title: If you said Yes to the previous question:&#10;Are any of these nutrition related?&#10;(Ex. High blood pressure, Diabetes, Anemia). Number of responses: 11 responses." id="876" name="Google Shape;876;p196" title="If you said Yes to the previous question:&#10;Are any of these nutrition related?&#10;(Ex. High blood pressure, Diabetes, Anemia)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3650" y="2463033"/>
            <a:ext cx="5548698" cy="251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